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Montserrat ExtraBold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Medium-regular.fnt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1" Type="http://schemas.openxmlformats.org/officeDocument/2006/relationships/slide" Target="slides/slide17.xml"/><Relationship Id="rId3" Type="http://schemas.openxmlformats.org/officeDocument/2006/relationships/slideMaster" Target="slideMasters/slideMaster1.xml"/><Relationship Id="rId34" Type="http://schemas.openxmlformats.org/officeDocument/2006/relationships/customXml" Target="../customXml/item3.xml"/><Relationship Id="rId25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customXml" Target="../customXml/item2.xml"/><Relationship Id="rId20" Type="http://schemas.openxmlformats.org/officeDocument/2006/relationships/slide" Target="slides/slide16.xml"/><Relationship Id="rId2" Type="http://schemas.openxmlformats.org/officeDocument/2006/relationships/presProps" Target="presProps.xml"/><Relationship Id="rId29" Type="http://schemas.openxmlformats.org/officeDocument/2006/relationships/font" Target="fonts/MontserratMedium-boldItalic.fntdata"/><Relationship Id="rId16" Type="http://schemas.openxmlformats.org/officeDocument/2006/relationships/slide" Target="slides/slide12.xml"/><Relationship Id="rId24" Type="http://schemas.openxmlformats.org/officeDocument/2006/relationships/font" Target="fonts/Montserrat-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2" Type="http://schemas.openxmlformats.org/officeDocument/2006/relationships/customXml" Target="../customXml/item1.xml"/><Relationship Id="rId23" Type="http://schemas.openxmlformats.org/officeDocument/2006/relationships/font" Target="fonts/Montserrat-bold.fntdata"/><Relationship Id="rId28" Type="http://schemas.openxmlformats.org/officeDocument/2006/relationships/font" Target="fonts/MontserratMedium-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31" Type="http://schemas.openxmlformats.org/officeDocument/2006/relationships/font" Target="fonts/MontserratExtraBold-boldItalic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font" Target="fonts/MontserratMedium-bold.fntdata"/><Relationship Id="rId30" Type="http://schemas.openxmlformats.org/officeDocument/2006/relationships/font" Target="fonts/MontserratExtraBold-bold.fntdata"/><Relationship Id="rId14" Type="http://schemas.openxmlformats.org/officeDocument/2006/relationships/slide" Target="slides/slide10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6596efc6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6596efc6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6596efc6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6596efc6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6596efc6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6596efc6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6596efc6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6596efc6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6596efc6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6596efc6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6596efc6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6596efc6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6596efc6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6596efc6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6596efc6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6596efc6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55bad77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e55bad77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6596efc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6596efc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6596efc6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6596efc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6596efc6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6596efc6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6596efc6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6596efc6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6596efc6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6596efc6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535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AWS AMI Types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 txBox="1"/>
          <p:nvPr>
            <p:ph type="title"/>
          </p:nvPr>
        </p:nvSpPr>
        <p:spPr>
          <a:xfrm>
            <a:off x="595600" y="412875"/>
            <a:ext cx="658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Why EBS - backed instance better than Instance Store - backed instance</a:t>
            </a:r>
            <a:endParaRPr/>
          </a:p>
        </p:txBody>
      </p:sp>
      <p:sp>
        <p:nvSpPr>
          <p:cNvPr id="214" name="Google Shape;214;p45"/>
          <p:cNvSpPr txBox="1"/>
          <p:nvPr>
            <p:ph idx="1" type="body"/>
          </p:nvPr>
        </p:nvSpPr>
        <p:spPr>
          <a:xfrm>
            <a:off x="702750" y="1607350"/>
            <a:ext cx="58125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it comes to an instance in an EBS-backed instance then this instance can be in either a running or a stopped state.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would charge you only for a running state in this case, not for a stopped state. 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6"/>
          <p:cNvSpPr txBox="1"/>
          <p:nvPr>
            <p:ph idx="1" type="body"/>
          </p:nvPr>
        </p:nvSpPr>
        <p:spPr>
          <a:xfrm>
            <a:off x="760800" y="750100"/>
            <a:ext cx="5689800" cy="3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For example, suppose we want to run an instance for six hours in a day at a cost of ten cents per hour.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 an EBS-backed instance, an instance will run for 6 hours because we can also stop the instance and it can be in a stopped state.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7"/>
          <p:cNvSpPr txBox="1"/>
          <p:nvPr>
            <p:ph idx="1" type="body"/>
          </p:nvPr>
        </p:nvSpPr>
        <p:spPr>
          <a:xfrm>
            <a:off x="792950" y="867975"/>
            <a:ext cx="5550600" cy="30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Suppose we take a 100 GB volume that would cost us $5. </a:t>
            </a:r>
            <a:endParaRPr b="1"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instance's monthly operating costs would be $18.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Using EBS-backed instances then they are much better and cost-effective as well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8"/>
          <p:cNvSpPr txBox="1"/>
          <p:nvPr>
            <p:ph type="title"/>
          </p:nvPr>
        </p:nvSpPr>
        <p:spPr>
          <a:xfrm>
            <a:off x="713475" y="423600"/>
            <a:ext cx="61767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Difference between two AMI types: 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Lifecycle of the instance</a:t>
            </a:r>
            <a:endParaRPr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0" name="Google Shape;230;p4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 instance store-backed instances we cannot stop the instance.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 two states only either running or terminated.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is expensive to use if we want our instances to keep on running.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9"/>
          <p:cNvSpPr txBox="1"/>
          <p:nvPr>
            <p:ph idx="1" type="body"/>
          </p:nvPr>
        </p:nvSpPr>
        <p:spPr>
          <a:xfrm>
            <a:off x="938500" y="1318025"/>
            <a:ext cx="4344300" cy="26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Char char="●"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In instance store-backed instances data is not saved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Char char="●"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In EBS-backed Instances, data can be saved in EBS Volume.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6" name="Google Shape;236;p49"/>
          <p:cNvSpPr txBox="1"/>
          <p:nvPr>
            <p:ph type="title"/>
          </p:nvPr>
        </p:nvSpPr>
        <p:spPr>
          <a:xfrm>
            <a:off x="681325" y="434300"/>
            <a:ext cx="56622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Data Persistence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0"/>
          <p:cNvSpPr txBox="1"/>
          <p:nvPr>
            <p:ph idx="1" type="body"/>
          </p:nvPr>
        </p:nvSpPr>
        <p:spPr>
          <a:xfrm>
            <a:off x="938500" y="1435900"/>
            <a:ext cx="4515900" cy="29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 instance store-backed instances we can store 10 GiB of data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 EBS-backed instances, we can store data up to 16 TiB.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2" name="Google Shape;242;p50"/>
          <p:cNvSpPr txBox="1"/>
          <p:nvPr>
            <p:ph type="title"/>
          </p:nvPr>
        </p:nvSpPr>
        <p:spPr>
          <a:xfrm>
            <a:off x="681325" y="434300"/>
            <a:ext cx="56622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Size Limit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1"/>
          <p:cNvSpPr txBox="1"/>
          <p:nvPr>
            <p:ph idx="1" type="body"/>
          </p:nvPr>
        </p:nvSpPr>
        <p:spPr>
          <a:xfrm>
            <a:off x="825100" y="1296600"/>
            <a:ext cx="4757700" cy="31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 instance store-backed instances we need AMI tools and install it.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 EBS-backed instances, AMI can be easily created by one single comman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8" name="Google Shape;248;p51"/>
          <p:cNvSpPr txBox="1"/>
          <p:nvPr>
            <p:ph type="title"/>
          </p:nvPr>
        </p:nvSpPr>
        <p:spPr>
          <a:xfrm>
            <a:off x="681325" y="434300"/>
            <a:ext cx="56622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AMI Creation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2"/>
          <p:cNvSpPr txBox="1"/>
          <p:nvPr>
            <p:ph idx="1" type="body"/>
          </p:nvPr>
        </p:nvSpPr>
        <p:spPr>
          <a:xfrm>
            <a:off x="938500" y="1178725"/>
            <a:ext cx="43764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 instance, store-backed instances boot time remains under five minutes. 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 EBS-backed instances, it takes less than one minute to boot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4" name="Google Shape;254;p52"/>
          <p:cNvSpPr txBox="1"/>
          <p:nvPr>
            <p:ph type="title"/>
          </p:nvPr>
        </p:nvSpPr>
        <p:spPr>
          <a:xfrm>
            <a:off x="681325" y="434300"/>
            <a:ext cx="56622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Boot Time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474800"/>
            <a:ext cx="5082600" cy="28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are different AMI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Types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Why is EBS?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Difference between two AMI types.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09400" y="505975"/>
            <a:ext cx="57357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Agenda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360875"/>
            <a:ext cx="4473000" cy="30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AMI is divided into two categories: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EBS - backed Instances.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Instance Store - backed Instances.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09400" y="505975"/>
            <a:ext cx="57357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Different AMI Types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572850" y="432850"/>
            <a:ext cx="46293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EBS – backed instances</a:t>
            </a:r>
            <a:endParaRPr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816625" y="1231025"/>
            <a:ext cx="5580600" cy="31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EBS is simply a volume that provides persistent storage.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EC2 instance that provides temporary storage, deleting the EC2 instance also deletes the data stored in the EC2 instance.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EBS Volume to make data persistent.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82250" y="1114425"/>
            <a:ext cx="5164800" cy="32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will always have a root device as an EBS Volume, allowing the data to be persistent.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we delete an EC2 instance, the data is available in a root device.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We will be charged or billed for storing static data like operating system files, etc. in EBS-backed instances.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572850" y="432850"/>
            <a:ext cx="46293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EBS – backed instances</a:t>
            </a:r>
            <a:endParaRPr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681325" y="509325"/>
            <a:ext cx="5651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Instance store-backed Instances</a:t>
            </a:r>
            <a:endParaRPr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938500" y="1425175"/>
            <a:ext cx="5265900" cy="29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Instance-Store comprises temporary storage of approximately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1TB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or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2TB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 our data will be lost as soon as the instance is terminated.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 If we delete the instance, all of the data is lost, which becomes a challenge.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 In such a case, we can add an extra EBS Volume that also stores the data, so that if an instance is deleted, our data remains safe and is not lost.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681325" y="509325"/>
            <a:ext cx="5651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Instance store-backed Instances</a:t>
            </a:r>
            <a:endParaRPr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702775" y="487900"/>
            <a:ext cx="6476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Why EBS - backed instance better than Instance Store - backed instance</a:t>
            </a:r>
            <a:endParaRPr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867975" y="1564475"/>
            <a:ext cx="5282700" cy="29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If we launch an instance in an Instance Store-backed instance, it will be pending.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instance enters a running state, and when we have used the instance it enters a shutting downstate.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642950" y="803675"/>
            <a:ext cx="6193500" cy="3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 Amazon will not charge us any fees if we terminate an instance. 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For example: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Suppose we want to run an instance for six hours per day for ten cents per hour.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 a result, it would cost $ 72 per month.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33CCC7BD-9119-447E-8AAE-0481E64F9EE2}"/>
</file>

<file path=customXml/itemProps2.xml><?xml version="1.0" encoding="utf-8"?>
<ds:datastoreItem xmlns:ds="http://schemas.openxmlformats.org/officeDocument/2006/customXml" ds:itemID="{A5EBE6A3-E2F5-4A9B-8FDB-B5B48A2688FC}"/>
</file>

<file path=customXml/itemProps3.xml><?xml version="1.0" encoding="utf-8"?>
<ds:datastoreItem xmlns:ds="http://schemas.openxmlformats.org/officeDocument/2006/customXml" ds:itemID="{8649B446-7511-400D-82EA-9FDC1F2A36D9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